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4"/>
  </p:notesMasterIdLst>
  <p:sldIdLst>
    <p:sldId id="318" r:id="rId3"/>
    <p:sldId id="289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69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077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7cfa781d9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7cfa781d9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330" y="401475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6525" y="-7975"/>
            <a:ext cx="175500" cy="29283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CUSTOM_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632050" y="402150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3">
  <p:cSld name="CUSTOM_6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8481725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FA7B17"/>
          </p15:clr>
        </p15:guide>
        <p15:guide id="2" orient="horz" pos="6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BIG TITLE OPENING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330" y="401475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6525" y="-7975"/>
            <a:ext cx="175500" cy="29283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10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1109175" y="3116975"/>
            <a:ext cx="27768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-44625"/>
            <a:ext cx="4396401" cy="5223068"/>
          </a:xfrm>
          <a:custGeom>
            <a:avLst/>
            <a:gdLst/>
            <a:ahLst/>
            <a:cxnLst/>
            <a:rect l="l" t="t" r="r" b="b"/>
            <a:pathLst>
              <a:path w="47249" h="48026" extrusionOk="0">
                <a:moveTo>
                  <a:pt x="1" y="1"/>
                </a:moveTo>
                <a:lnTo>
                  <a:pt x="1" y="48025"/>
                </a:lnTo>
                <a:lnTo>
                  <a:pt x="47249" y="48025"/>
                </a:lnTo>
                <a:lnTo>
                  <a:pt x="30039" y="183"/>
                </a:lnTo>
                <a:lnTo>
                  <a:pt x="1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606951" y="-44625"/>
            <a:ext cx="143700" cy="296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ctrTitle"/>
          </p:nvPr>
        </p:nvSpPr>
        <p:spPr>
          <a:xfrm>
            <a:off x="1081955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56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TITLE + BLANK SLIDE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632050" y="402150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80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3">
  <p:cSld name="TITLE + BLANK SLIDE 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8481725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98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FA7B17"/>
          </p15:clr>
        </p15:guide>
        <p15:guide id="2" orient="horz" pos="68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86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 Medium"/>
              <a:buNone/>
              <a:defRPr sz="2800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 Medium"/>
              <a:buNone/>
              <a:defRPr sz="2800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31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ctrTitle"/>
          </p:nvPr>
        </p:nvSpPr>
        <p:spPr>
          <a:xfrm>
            <a:off x="755576" y="915566"/>
            <a:ext cx="4896544" cy="16561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 holidays of Ukraine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24;p24">
            <a:extLst>
              <a:ext uri="{FF2B5EF4-FFF2-40B4-BE49-F238E27FC236}">
                <a16:creationId xmlns:a16="http://schemas.microsoft.com/office/drawing/2014/main" id="{6E29FADF-D09E-4398-84CA-34583F1E2F09}"/>
              </a:ext>
            </a:extLst>
          </p:cNvPr>
          <p:cNvSpPr/>
          <p:nvPr/>
        </p:nvSpPr>
        <p:spPr>
          <a:xfrm>
            <a:off x="5580112" y="3867894"/>
            <a:ext cx="3448868" cy="1146590"/>
          </a:xfrm>
          <a:prstGeom prst="rect">
            <a:avLst/>
          </a:prstGeom>
          <a:solidFill>
            <a:schemeClr val="tx2"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The presentation was prepared by:</a:t>
            </a:r>
          </a:p>
          <a:p>
            <a:pPr marL="0" lvl="0" indent="0">
              <a:buSzPts val="1100"/>
            </a:pP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Saveliev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 A. A.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, Dean of the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  <a:cs typeface="Catamaran Thin" panose="020B0604020202020204" charset="0"/>
              </a:rPr>
              <a:t>Educational Institute of Foreign Citizens Training</a:t>
            </a:r>
          </a:p>
          <a:p>
            <a:pPr marL="0" lvl="0" indent="0">
              <a:buSzPts val="1100"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Kunitsyn M. V.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, Deputy Dean of the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  <a:cs typeface="Catamaran Thin" panose="020B0604020202020204" charset="0"/>
              </a:rPr>
              <a:t>Educational Institute of Foreign Citizens Training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Zilla Slab Light" pitchFamily="2" charset="0"/>
              <a:ea typeface="Zilla Slab Ligh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DF01C-7E03-4E20-8972-52FEC2607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year's Eve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31BD0C48-B534-465A-9AEB-B3D52799DC15}"/>
              </a:ext>
            </a:extLst>
          </p:cNvPr>
          <p:cNvSpPr txBox="1">
            <a:spLocks/>
          </p:cNvSpPr>
          <p:nvPr/>
        </p:nvSpPr>
        <p:spPr>
          <a:xfrm>
            <a:off x="5076056" y="1419622"/>
            <a:ext cx="33123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Christmas trees and gifts are the main attributes of the New Year.</a:t>
            </a:r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5954DDD9-7B52-4943-AE5E-72EB22B99AF3}"/>
              </a:ext>
            </a:extLst>
          </p:cNvPr>
          <p:cNvSpPr txBox="1">
            <a:spLocks/>
          </p:cNvSpPr>
          <p:nvPr/>
        </p:nvSpPr>
        <p:spPr>
          <a:xfrm>
            <a:off x="5076056" y="1995686"/>
            <a:ext cx="331236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tradition of celebrating the new year from December 31 to January 1 began in 1699. The Russian Emperor Peter I decided so that it would be like in Europe.</a:t>
            </a:r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9C460858-1275-49B0-B71F-BCB2B71820A4}"/>
              </a:ext>
            </a:extLst>
          </p:cNvPr>
          <p:cNvSpPr txBox="1">
            <a:spLocks/>
          </p:cNvSpPr>
          <p:nvPr/>
        </p:nvSpPr>
        <p:spPr>
          <a:xfrm>
            <a:off x="5076056" y="3003798"/>
            <a:ext cx="331236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new year is a family holiday. The whole family gathers at the festive table on New Year's Eve, rejoices, gives gifts.</a:t>
            </a:r>
          </a:p>
        </p:txBody>
      </p:sp>
      <p:sp>
        <p:nvSpPr>
          <p:cNvPr id="6" name="Google Shape;173;p20">
            <a:extLst>
              <a:ext uri="{FF2B5EF4-FFF2-40B4-BE49-F238E27FC236}">
                <a16:creationId xmlns:a16="http://schemas.microsoft.com/office/drawing/2014/main" id="{F5B4DD8A-F2C9-4207-ADCE-30E9BC8FE0A7}"/>
              </a:ext>
            </a:extLst>
          </p:cNvPr>
          <p:cNvSpPr txBox="1">
            <a:spLocks/>
          </p:cNvSpPr>
          <p:nvPr/>
        </p:nvSpPr>
        <p:spPr>
          <a:xfrm>
            <a:off x="5076056" y="3795886"/>
            <a:ext cx="331236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precisely midnight, they raise their champagne glasses and say: "Happy New Year! Happy New Year!"</a:t>
            </a:r>
          </a:p>
        </p:txBody>
      </p:sp>
      <p:pic>
        <p:nvPicPr>
          <p:cNvPr id="7" name="Рисунок 3" descr="елка.jpg">
            <a:extLst>
              <a:ext uri="{FF2B5EF4-FFF2-40B4-BE49-F238E27FC236}">
                <a16:creationId xmlns:a16="http://schemas.microsoft.com/office/drawing/2014/main" id="{AD3D7EF1-E9D1-4CBC-BC60-096EF11A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73" y="1334726"/>
            <a:ext cx="2625588" cy="34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4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CCBB5FE-C953-4B50-9F7B-241846F236CF}"/>
              </a:ext>
            </a:extLst>
          </p:cNvPr>
          <p:cNvGrpSpPr/>
          <p:nvPr/>
        </p:nvGrpSpPr>
        <p:grpSpPr>
          <a:xfrm>
            <a:off x="611560" y="1419622"/>
            <a:ext cx="3542680" cy="3294650"/>
            <a:chOff x="9828584" y="4077483"/>
            <a:chExt cx="3542680" cy="3294650"/>
          </a:xfrm>
        </p:grpSpPr>
        <p:sp>
          <p:nvSpPr>
            <p:cNvPr id="15" name="Google Shape;574;p49">
              <a:extLst>
                <a:ext uri="{FF2B5EF4-FFF2-40B4-BE49-F238E27FC236}">
                  <a16:creationId xmlns:a16="http://schemas.microsoft.com/office/drawing/2014/main" id="{1A0FED52-D6BE-46DF-83F8-939A6EF9CC80}"/>
                </a:ext>
              </a:extLst>
            </p:cNvPr>
            <p:cNvSpPr txBox="1">
              <a:spLocks/>
            </p:cNvSpPr>
            <p:nvPr/>
          </p:nvSpPr>
          <p:spPr>
            <a:xfrm>
              <a:off x="9828584" y="4444447"/>
              <a:ext cx="3542680" cy="292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Does anyone have any questions?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/>
                <a:ea typeface="Zilla Slab Light"/>
                <a:sym typeface="Zilla Slab Ligh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Follow Us on Social Media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/>
                <a:ea typeface="Zilla Slab Light"/>
                <a:sym typeface="Zilla Slab Ligh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dec.ipig@opu.ua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opu.ua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fspirki.opu.ua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facebook.com/IPIG.ONPU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Project manager: lebedmy@gmail.com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/>
                <a:ea typeface="Zilla Slab Light"/>
                <a:sym typeface="Zilla Slab Ligh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The presentation was prepared by: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Saveliev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 A. A.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, Dean of the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cs typeface="Catamaran Thin" panose="020B0604020202020204" charset="0"/>
                  <a:sym typeface="Zilla Slab Light"/>
                </a:rPr>
                <a:t>Educational Institute of Foreign Citizens Training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Kunitsyn M. V.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, Deputy Dean of the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cs typeface="Catamaran Thin" panose="020B0604020202020204" charset="0"/>
                  <a:sym typeface="Zilla Slab Light"/>
                </a:rPr>
                <a:t>Educational Institute of Foreign Citizens Training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 pitchFamily="2" charset="0"/>
                <a:ea typeface="Zilla Slab Light" pitchFamily="2" charset="0"/>
                <a:sym typeface="Zilla Slab Light"/>
              </a:endParaRPr>
            </a:p>
          </p:txBody>
        </p:sp>
        <p:sp>
          <p:nvSpPr>
            <p:cNvPr id="16" name="Google Shape;575;p49">
              <a:extLst>
                <a:ext uri="{FF2B5EF4-FFF2-40B4-BE49-F238E27FC236}">
                  <a16:creationId xmlns:a16="http://schemas.microsoft.com/office/drawing/2014/main" id="{083043D8-8C80-42EA-993B-F86427AA7AB0}"/>
                </a:ext>
              </a:extLst>
            </p:cNvPr>
            <p:cNvSpPr txBox="1">
              <a:spLocks/>
            </p:cNvSpPr>
            <p:nvPr/>
          </p:nvSpPr>
          <p:spPr>
            <a:xfrm>
              <a:off x="9828584" y="4077483"/>
              <a:ext cx="2607300" cy="467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 Medium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 Medium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arlow Semi Condensed Medium"/>
                  <a:sym typeface="Barlow Semi Condensed Medium"/>
                </a:rPr>
                <a:t>THANKS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9B6327B-BD6E-489F-AA80-FE7098FD607B}"/>
              </a:ext>
            </a:extLst>
          </p:cNvPr>
          <p:cNvGrpSpPr/>
          <p:nvPr/>
        </p:nvGrpSpPr>
        <p:grpSpPr>
          <a:xfrm>
            <a:off x="755576" y="4728336"/>
            <a:ext cx="1250201" cy="295690"/>
            <a:chOff x="1730542" y="120115"/>
            <a:chExt cx="2869598" cy="67870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320FC81-241A-4982-8F51-6D956DDC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1618" y="126409"/>
              <a:ext cx="666112" cy="66611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FB397E0-C5BA-4F4E-A7E8-036D0537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2694" y="120115"/>
              <a:ext cx="565209" cy="6787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CE7F715-374B-4A2C-A816-9FD0859C2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2867" y="126409"/>
              <a:ext cx="597273" cy="66611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562D5DB-E587-411D-B393-266D70BA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0542" y="126409"/>
              <a:ext cx="666112" cy="666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78562"/>
            <a:ext cx="4132500" cy="43204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Independence Day of Ukraine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Google Shape;173;p20"/>
          <p:cNvSpPr txBox="1">
            <a:spLocks/>
          </p:cNvSpPr>
          <p:nvPr/>
        </p:nvSpPr>
        <p:spPr>
          <a:xfrm>
            <a:off x="5940152" y="2155038"/>
            <a:ext cx="2808312" cy="83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August 24, 1991, Ukraine declared independence.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8130BF-1246-410F-9BC5-D4BC7B53E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03598"/>
            <a:ext cx="4324411" cy="27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1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10BA0-288A-44BA-9BFE-B2A1FFD11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" panose="00000506000000000000" pitchFamily="2" charset="0"/>
              </a:rPr>
              <a:t>Constitution Day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5DD9F139-F136-4BF6-A7CD-5E12815F7AFB}"/>
              </a:ext>
            </a:extLst>
          </p:cNvPr>
          <p:cNvSpPr txBox="1">
            <a:spLocks/>
          </p:cNvSpPr>
          <p:nvPr/>
        </p:nvSpPr>
        <p:spPr>
          <a:xfrm>
            <a:off x="917086" y="2355726"/>
            <a:ext cx="2880320" cy="83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June 28, 1996, Ukraine adopted a new constitution.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925D6B-3DA1-4DAC-ADF6-23707224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62" y="1851670"/>
            <a:ext cx="3723452" cy="20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F205B-2464-4911-B4C8-0F708743A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Defender of Ukraine day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F964428C-4C8C-456F-B85A-EB36B83E0903}"/>
              </a:ext>
            </a:extLst>
          </p:cNvPr>
          <p:cNvSpPr txBox="1">
            <a:spLocks/>
          </p:cNvSpPr>
          <p:nvPr/>
        </p:nvSpPr>
        <p:spPr>
          <a:xfrm>
            <a:off x="5508104" y="1851670"/>
            <a:ext cx="280831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October 14 is the day of the defender of Ukraine and the Ukrainian Cossacks.</a:t>
            </a:r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5A5C85D8-A224-4ABC-8751-B89F51C2E173}"/>
              </a:ext>
            </a:extLst>
          </p:cNvPr>
          <p:cNvSpPr txBox="1">
            <a:spLocks/>
          </p:cNvSpPr>
          <p:nvPr/>
        </p:nvSpPr>
        <p:spPr>
          <a:xfrm>
            <a:off x="5508104" y="2715767"/>
            <a:ext cx="3168352" cy="83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Cossacks are heroes of Ukraine who fought for the freedom and independence of Ukraine in the 16th and 17th centuries.</a:t>
            </a:r>
          </a:p>
        </p:txBody>
      </p:sp>
      <p:pic>
        <p:nvPicPr>
          <p:cNvPr id="6" name="Содержимое 3" descr="день незав.jpg">
            <a:extLst>
              <a:ext uri="{FF2B5EF4-FFF2-40B4-BE49-F238E27FC236}">
                <a16:creationId xmlns:a16="http://schemas.microsoft.com/office/drawing/2014/main" id="{F0A92402-BD68-4D12-A12F-4A15A9404237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/>
        </p:blipFill>
        <p:spPr>
          <a:xfrm>
            <a:off x="1043608" y="1563638"/>
            <a:ext cx="386266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E52CF-D4F8-479F-8CBC-CC4B73656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Defender of Ukraine day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BFA19438-39C9-4CA3-B914-BA7840B04B60}"/>
              </a:ext>
            </a:extLst>
          </p:cNvPr>
          <p:cNvSpPr txBox="1">
            <a:spLocks/>
          </p:cNvSpPr>
          <p:nvPr/>
        </p:nvSpPr>
        <p:spPr>
          <a:xfrm>
            <a:off x="683568" y="2155038"/>
            <a:ext cx="3024336" cy="83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Traditionally, festivals and sports and patriotic competitions are held on this day.</a:t>
            </a:r>
          </a:p>
        </p:txBody>
      </p:sp>
      <p:pic>
        <p:nvPicPr>
          <p:cNvPr id="4" name="Содержимое 3" descr="казаки совр.jpg">
            <a:extLst>
              <a:ext uri="{FF2B5EF4-FFF2-40B4-BE49-F238E27FC236}">
                <a16:creationId xmlns:a16="http://schemas.microsoft.com/office/drawing/2014/main" id="{E6C3B840-BD04-4D26-B042-27B000B185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662354"/>
            <a:ext cx="4075974" cy="26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1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490D-449C-416D-A87E-6C3FC8870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8 - International Women's day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753D8AF9-06C3-4396-A586-7BA625BD71D2}"/>
              </a:ext>
            </a:extLst>
          </p:cNvPr>
          <p:cNvSpPr txBox="1">
            <a:spLocks/>
          </p:cNvSpPr>
          <p:nvPr/>
        </p:nvSpPr>
        <p:spPr>
          <a:xfrm>
            <a:off x="5220072" y="1761806"/>
            <a:ext cx="3312368" cy="5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8 is a holiday when men give flowers and gifts to all women.</a:t>
            </a:r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C7718D35-E1DB-4728-95FD-3DC6FA603C84}"/>
              </a:ext>
            </a:extLst>
          </p:cNvPr>
          <p:cNvSpPr txBox="1">
            <a:spLocks/>
          </p:cNvSpPr>
          <p:nvPr/>
        </p:nvSpPr>
        <p:spPr>
          <a:xfrm>
            <a:off x="5220072" y="3803258"/>
            <a:ext cx="3312368" cy="91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1910. International Conference in Copenhagen</a:t>
            </a:r>
          </a:p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Denmark). Women all over the world are fighting for their rights: economic, political and social, etc.</a:t>
            </a:r>
          </a:p>
        </p:txBody>
      </p:sp>
      <p:pic>
        <p:nvPicPr>
          <p:cNvPr id="6" name="Содержимое 3" descr="кла+.jpg">
            <a:extLst>
              <a:ext uri="{FF2B5EF4-FFF2-40B4-BE49-F238E27FC236}">
                <a16:creationId xmlns:a16="http://schemas.microsoft.com/office/drawing/2014/main" id="{6FEA960B-BE8E-46DD-9C3F-5DACD836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731874"/>
            <a:ext cx="3896252" cy="29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2FEBC-2413-4EDE-96FD-4698CB61C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88" y="551025"/>
            <a:ext cx="3313637" cy="706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1 - Spring and labor holiday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7AE450F2-91F8-4495-B0CE-3F1C940B900D}"/>
              </a:ext>
            </a:extLst>
          </p:cNvPr>
          <p:cNvSpPr txBox="1">
            <a:spLocks/>
          </p:cNvSpPr>
          <p:nvPr/>
        </p:nvSpPr>
        <p:spPr>
          <a:xfrm>
            <a:off x="683568" y="1707654"/>
            <a:ext cx="3024336" cy="257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Initially, this holiday was political.</a:t>
            </a:r>
          </a:p>
          <a:p>
            <a:pPr marL="0" indent="0"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May 1, 1886, workers from the city of Chicago came out to demonstrate. They wanted to raise wages and reduce the working day to 8 hours. Instead, the police started shooting at the workers.</a:t>
            </a:r>
          </a:p>
          <a:p>
            <a:pPr marL="0" indent="0"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1 was named the day of solidarity of workers around the world. Today, this holiday is celebrated in 142 countries.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B340A2-1A83-443B-A251-4C77853DB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70"/>
          <a:stretch/>
        </p:blipFill>
        <p:spPr>
          <a:xfrm>
            <a:off x="4930770" y="1563638"/>
            <a:ext cx="3067871" cy="34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2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282C5-1375-41FC-88E6-7041DF10C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9 - Victory Day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8894D8D2-653D-43CD-851F-876ABD72D5B7}"/>
              </a:ext>
            </a:extLst>
          </p:cNvPr>
          <p:cNvSpPr txBox="1">
            <a:spLocks/>
          </p:cNvSpPr>
          <p:nvPr/>
        </p:nvSpPr>
        <p:spPr>
          <a:xfrm>
            <a:off x="5436096" y="2319722"/>
            <a:ext cx="331236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Victory Day is a memory of those who liberated the world from fascism. Ukraine lost about 10 million people. Eternal memory to those who defended our future!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01CFD-C680-466E-BBD3-3A306247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7654"/>
            <a:ext cx="390643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1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CDB94-2E79-444F-A184-D4493483E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year's Eve</a:t>
            </a:r>
            <a:endParaRPr lang="ru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00CD77FC-3404-4FB7-A39C-1D24FE5E85BD}"/>
              </a:ext>
            </a:extLst>
          </p:cNvPr>
          <p:cNvSpPr txBox="1">
            <a:spLocks/>
          </p:cNvSpPr>
          <p:nvPr/>
        </p:nvSpPr>
        <p:spPr>
          <a:xfrm>
            <a:off x="755576" y="2211710"/>
            <a:ext cx="302433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year's Eve is a winter fairy tale. The main characters are Santa Claus and his granddaughter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Snegurochka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F7C03-7A59-464A-8C65-B0ED8005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779662"/>
            <a:ext cx="390144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968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484</Words>
  <Application>Microsoft Office PowerPoint</Application>
  <PresentationFormat>Экран (16:9)</PresentationFormat>
  <Paragraphs>46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Barlow Semi Condensed</vt:lpstr>
      <vt:lpstr>Barlow Semi Condensed Medium</vt:lpstr>
      <vt:lpstr>Zilla Slab Light</vt:lpstr>
      <vt:lpstr>Simple Light</vt:lpstr>
      <vt:lpstr>1_Simple Light</vt:lpstr>
      <vt:lpstr>Official holidays of Ukraine</vt:lpstr>
      <vt:lpstr>Independence Day of Ukraine</vt:lpstr>
      <vt:lpstr>Constitution Day</vt:lpstr>
      <vt:lpstr>Defender of Ukraine day</vt:lpstr>
      <vt:lpstr>Defender of Ukraine day</vt:lpstr>
      <vt:lpstr>March 8 - International Women's day</vt:lpstr>
      <vt:lpstr>May 1 - Spring and labor holiday</vt:lpstr>
      <vt:lpstr>May 9 - Victory Day</vt:lpstr>
      <vt:lpstr>New year's Eve</vt:lpstr>
      <vt:lpstr>New year's Eve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MEETING</dc:title>
  <dc:creator>Администратор</dc:creator>
  <cp:lastModifiedBy>Justys</cp:lastModifiedBy>
  <cp:revision>82</cp:revision>
  <dcterms:modified xsi:type="dcterms:W3CDTF">2021-10-06T22:51:17Z</dcterms:modified>
</cp:coreProperties>
</file>